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5.png>
</file>

<file path=ppt/media/image6.JPG>
</file>

<file path=ppt/media/image7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6845231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133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765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128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98479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300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6409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925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616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2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065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9546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4800" dirty="0" smtClean="0"/>
              <a:t>XT5: </a:t>
            </a:r>
            <a:br>
              <a:rPr lang="en-US" altLang="zh-CN" sz="4800" dirty="0" smtClean="0"/>
            </a:br>
            <a:r>
              <a:rPr lang="zh-CN" altLang="en-US" sz="4800" dirty="0" smtClean="0"/>
              <a:t>材料与化学信息学中的深度学习应用系统</a:t>
            </a:r>
            <a:endParaRPr lang="zh-CN" altLang="en-US" sz="4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李奡程 兰方舟 高睿齐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530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分子设计</a:t>
            </a:r>
            <a:r>
              <a:rPr lang="zh-CN" altLang="en-US" sz="4800" b="1" dirty="0"/>
              <a:t>思路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371600" y="5930697"/>
            <a:ext cx="8911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Automatic Chemical Design Using a Data-Driven </a:t>
            </a:r>
            <a:r>
              <a:rPr lang="en-US" altLang="zh-CN" dirty="0" smtClean="0"/>
              <a:t>Continuous Representation </a:t>
            </a:r>
            <a:r>
              <a:rPr lang="en-US" altLang="zh-CN" dirty="0"/>
              <a:t>of Molecules</a:t>
            </a:r>
          </a:p>
          <a:p>
            <a:r>
              <a:rPr lang="en-US" altLang="zh-CN" dirty="0"/>
              <a:t>Rafael </a:t>
            </a:r>
            <a:r>
              <a:rPr lang="en-US" altLang="zh-CN" dirty="0" err="1" smtClean="0"/>
              <a:t>Gómez-Bombarelli</a:t>
            </a:r>
            <a:r>
              <a:rPr lang="en-US" altLang="zh-CN" dirty="0" smtClean="0"/>
              <a:t> et al.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6843932" cy="3760040"/>
          </a:xfrm>
        </p:spPr>
      </p:pic>
    </p:spTree>
    <p:extLst>
      <p:ext uri="{BB962C8B-B14F-4D97-AF65-F5344CB8AC3E}">
        <p14:creationId xmlns:p14="http://schemas.microsoft.com/office/powerpoint/2010/main" val="10783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编码规约化：</a:t>
            </a:r>
            <a:r>
              <a:rPr lang="en-US" altLang="zh-CN" sz="4800" b="1" dirty="0" smtClean="0"/>
              <a:t>VAE</a:t>
            </a:r>
            <a:endParaRPr lang="zh-CN" altLang="en-US" sz="4800" b="1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10264140" cy="3947746"/>
          </a:xfrm>
        </p:spPr>
      </p:pic>
    </p:spTree>
    <p:extLst>
      <p:ext uri="{BB962C8B-B14F-4D97-AF65-F5344CB8AC3E}">
        <p14:creationId xmlns:p14="http://schemas.microsoft.com/office/powerpoint/2010/main" val="348928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b="1" dirty="0" err="1" smtClean="0"/>
              <a:t>Reparameterization</a:t>
            </a:r>
            <a:r>
              <a:rPr lang="en-US" altLang="zh-CN" sz="4800" b="1" dirty="0" smtClean="0"/>
              <a:t> trick</a:t>
            </a:r>
            <a:endParaRPr lang="zh-CN" altLang="en-US" sz="4800" b="1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7913077" cy="4451106"/>
          </a:xfrm>
        </p:spPr>
      </p:pic>
      <p:sp>
        <p:nvSpPr>
          <p:cNvPr id="7" name="文本框 6"/>
          <p:cNvSpPr txBox="1"/>
          <p:nvPr/>
        </p:nvSpPr>
        <p:spPr>
          <a:xfrm>
            <a:off x="9284677" y="3935588"/>
            <a:ext cx="2518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Tutorial on </a:t>
            </a:r>
            <a:r>
              <a:rPr lang="en-US" altLang="zh-CN" b="1" dirty="0" err="1"/>
              <a:t>Variational</a:t>
            </a:r>
            <a:r>
              <a:rPr lang="en-US" altLang="zh-CN" b="1" dirty="0"/>
              <a:t> </a:t>
            </a:r>
            <a:r>
              <a:rPr lang="en-US" altLang="zh-CN" b="1" dirty="0" err="1" smtClean="0"/>
              <a:t>Autoencoders</a:t>
            </a:r>
            <a:r>
              <a:rPr lang="en-US" altLang="zh-CN" b="1" dirty="0" smtClean="0"/>
              <a:t>,</a:t>
            </a:r>
          </a:p>
          <a:p>
            <a:r>
              <a:rPr lang="en-US" altLang="zh-CN" dirty="0" smtClean="0"/>
              <a:t>Carl </a:t>
            </a:r>
            <a:r>
              <a:rPr lang="en-US" altLang="zh-CN" dirty="0"/>
              <a:t>Doersch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059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分子设计进展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使用卷积网络模型编码与解码</a:t>
            </a:r>
            <a:endParaRPr lang="en-US" altLang="zh-CN" sz="2400" b="1" dirty="0" smtClean="0"/>
          </a:p>
          <a:p>
            <a:r>
              <a:rPr lang="zh-CN" altLang="en-US" sz="2400" b="1" dirty="0"/>
              <a:t>隐</a:t>
            </a:r>
            <a:r>
              <a:rPr lang="zh-CN" altLang="en-US" sz="2400" b="1" dirty="0" smtClean="0"/>
              <a:t>层空间性质较差（</a:t>
            </a:r>
            <a:r>
              <a:rPr lang="en-US" altLang="zh-CN" sz="2400" b="1" dirty="0" smtClean="0"/>
              <a:t>ESOL 0.54</a:t>
            </a:r>
            <a:r>
              <a:rPr lang="zh-CN" altLang="en-US" sz="2400" b="1" dirty="0" smtClean="0"/>
              <a:t>）</a:t>
            </a:r>
            <a:endParaRPr lang="en-US" altLang="zh-C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1900466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 smtClean="0"/>
              <a:t>系统展示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234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系统简述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dirty="0" err="1" smtClean="0"/>
              <a:t>PyQt</a:t>
            </a:r>
            <a:r>
              <a:rPr lang="zh-CN" altLang="en-US" sz="2400" b="1" dirty="0" smtClean="0"/>
              <a:t>构建，多线程</a:t>
            </a:r>
            <a:r>
              <a:rPr lang="en-US" altLang="zh-CN" sz="2400" b="1" dirty="0" smtClean="0"/>
              <a:t>+</a:t>
            </a:r>
            <a:r>
              <a:rPr lang="zh-CN" altLang="en-US" sz="2400" b="1" dirty="0" smtClean="0"/>
              <a:t>信号保证流畅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多标签窗口，分别进行数据处理、模型训练、活性预测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123345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系统展示</a:t>
            </a:r>
            <a:endParaRPr lang="zh-CN" altLang="en-US" sz="4800" b="1" dirty="0"/>
          </a:p>
        </p:txBody>
      </p:sp>
      <p:pic>
        <p:nvPicPr>
          <p:cNvPr id="4" name="20191224_04021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02880" cy="6485206"/>
          </a:xfrm>
        </p:spPr>
      </p:pic>
    </p:spTree>
    <p:extLst>
      <p:ext uri="{BB962C8B-B14F-4D97-AF65-F5344CB8AC3E}">
        <p14:creationId xmlns:p14="http://schemas.microsoft.com/office/powerpoint/2010/main" val="2977886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谢谢！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79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>
                <a:latin typeface="+mn-lt"/>
              </a:rPr>
              <a:t>大纲</a:t>
            </a:r>
            <a:endParaRPr lang="zh-CN" altLang="en-US" sz="4800" b="1" dirty="0"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背景</a:t>
            </a:r>
            <a:r>
              <a:rPr lang="zh-CN" altLang="en-US" sz="2400" b="1" dirty="0" smtClean="0"/>
              <a:t>简介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算法</a:t>
            </a:r>
            <a:r>
              <a:rPr lang="zh-CN" altLang="en-US" sz="2400" b="1" dirty="0" smtClean="0"/>
              <a:t>设计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系统设计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系统展示</a:t>
            </a:r>
            <a:endParaRPr lang="en-US" altLang="zh-CN" sz="2400" b="1" dirty="0" smtClean="0"/>
          </a:p>
          <a:p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85410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/>
              <a:t>背景</a:t>
            </a:r>
            <a:r>
              <a:rPr lang="zh-CN" altLang="en-US" b="1" smtClean="0"/>
              <a:t>简介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1" dirty="0" smtClean="0"/>
              <a:t>计算化学</a:t>
            </a:r>
            <a:r>
              <a:rPr lang="en-US" altLang="zh-CN" b="1" dirty="0" smtClean="0"/>
              <a:t>&amp;</a:t>
            </a:r>
            <a:r>
              <a:rPr lang="zh-CN" altLang="en-US" b="1" dirty="0" smtClean="0"/>
              <a:t>深度学习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943044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计算化学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>
                <a:solidFill>
                  <a:schemeClr val="tx1"/>
                </a:solidFill>
              </a:rPr>
              <a:t>理论</a:t>
            </a:r>
            <a:r>
              <a:rPr lang="zh-CN" altLang="en-US" sz="2400" b="1" dirty="0">
                <a:solidFill>
                  <a:schemeClr val="tx1"/>
                </a:solidFill>
              </a:rPr>
              <a:t>化学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的分支，利用</a:t>
            </a:r>
            <a:r>
              <a:rPr lang="zh-CN" altLang="en-US" sz="2400" b="1" dirty="0">
                <a:solidFill>
                  <a:schemeClr val="tx1"/>
                </a:solidFill>
              </a:rPr>
              <a:t>有效的数学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近似或经验模型，计算</a:t>
            </a:r>
            <a:r>
              <a:rPr lang="zh-CN" altLang="en-US" sz="2400" b="1" dirty="0">
                <a:solidFill>
                  <a:schemeClr val="tx1"/>
                </a:solidFill>
              </a:rPr>
              <a:t>分子的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性质</a:t>
            </a:r>
            <a:r>
              <a:rPr lang="zh-CN" altLang="en-US" sz="2400" b="1" dirty="0">
                <a:solidFill>
                  <a:schemeClr val="tx1"/>
                </a:solidFill>
              </a:rPr>
              <a:t>（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总能</a:t>
            </a:r>
            <a:r>
              <a:rPr lang="zh-CN" altLang="en-US" sz="2400" b="1" dirty="0">
                <a:solidFill>
                  <a:schemeClr val="tx1"/>
                </a:solidFill>
              </a:rPr>
              <a:t>量、偶极矩、四极矩、振动频率、反应活性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等），</a:t>
            </a:r>
            <a:r>
              <a:rPr lang="zh-CN" altLang="en-US" sz="2400" b="1" dirty="0">
                <a:solidFill>
                  <a:schemeClr val="tx1"/>
                </a:solidFill>
              </a:rPr>
              <a:t>并用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以解决实际问题</a:t>
            </a:r>
            <a:endParaRPr lang="en-US" altLang="zh-CN" sz="2400" b="1" dirty="0">
              <a:solidFill>
                <a:schemeClr val="tx1"/>
              </a:solidFill>
            </a:endParaRPr>
          </a:p>
          <a:p>
            <a:r>
              <a:rPr lang="zh-CN" altLang="en-US" sz="2400" b="1" dirty="0" smtClean="0">
                <a:solidFill>
                  <a:schemeClr val="tx1"/>
                </a:solidFill>
              </a:rPr>
              <a:t>分子描述符（</a:t>
            </a:r>
            <a:r>
              <a:rPr lang="en-US" altLang="zh-CN" sz="2400" b="1" dirty="0" smtClean="0">
                <a:solidFill>
                  <a:schemeClr val="tx1"/>
                </a:solidFill>
              </a:rPr>
              <a:t>Molecular Descriptor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）</a:t>
            </a:r>
            <a:endParaRPr lang="en-US" altLang="zh-CN" sz="2400" b="1" dirty="0" smtClean="0">
              <a:solidFill>
                <a:schemeClr val="tx1"/>
              </a:solidFill>
            </a:endParaRPr>
          </a:p>
          <a:p>
            <a:r>
              <a:rPr lang="zh-CN" altLang="en-US" sz="2400" b="1" dirty="0">
                <a:solidFill>
                  <a:schemeClr val="tx1"/>
                </a:solidFill>
              </a:rPr>
              <a:t>定量构效关系（</a:t>
            </a:r>
            <a:r>
              <a:rPr lang="en-US" altLang="zh-CN" sz="2400" b="1" dirty="0">
                <a:solidFill>
                  <a:schemeClr val="tx1"/>
                </a:solidFill>
              </a:rPr>
              <a:t>QSAR</a:t>
            </a:r>
            <a:r>
              <a:rPr lang="zh-CN" altLang="en-US" sz="2400" b="1" dirty="0">
                <a:solidFill>
                  <a:schemeClr val="tx1"/>
                </a:solidFill>
              </a:rPr>
              <a:t>）</a:t>
            </a:r>
            <a:endParaRPr lang="en-US" altLang="zh-CN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457700"/>
            <a:ext cx="9601757" cy="201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30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深度</a:t>
            </a:r>
            <a:r>
              <a:rPr lang="zh-CN" altLang="en-US" sz="4800" b="1" dirty="0" smtClean="0"/>
              <a:t>学习辅助下的计算化学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结构</a:t>
            </a:r>
            <a:r>
              <a:rPr lang="zh-CN" altLang="en-US" sz="2400" b="1" dirty="0" smtClean="0"/>
              <a:t>表示</a:t>
            </a:r>
            <a:endParaRPr lang="en-US" altLang="zh-CN" sz="2400" b="1" dirty="0" smtClean="0"/>
          </a:p>
          <a:p>
            <a:pPr lvl="1"/>
            <a:r>
              <a:rPr lang="zh-CN" altLang="en-US" sz="2400" b="1" dirty="0"/>
              <a:t>分子</a:t>
            </a:r>
            <a:r>
              <a:rPr lang="zh-CN" altLang="en-US" sz="2400" b="1" dirty="0" smtClean="0"/>
              <a:t>描述符向量</a:t>
            </a:r>
            <a:endParaRPr lang="en-US" altLang="zh-CN" sz="2400" b="1" dirty="0" smtClean="0"/>
          </a:p>
          <a:p>
            <a:pPr lvl="1"/>
            <a:r>
              <a:rPr lang="en-US" altLang="zh-CN" sz="2400" b="1" dirty="0" smtClean="0"/>
              <a:t>SMILES</a:t>
            </a:r>
            <a:endParaRPr lang="en-US" altLang="zh-CN" sz="2400" b="1" dirty="0"/>
          </a:p>
          <a:p>
            <a:pPr lvl="1"/>
            <a:r>
              <a:rPr lang="zh-CN" altLang="en-US" sz="2400" b="1" dirty="0" smtClean="0"/>
              <a:t>图结构</a:t>
            </a:r>
            <a:endParaRPr lang="en-US" altLang="zh-CN" sz="2400" b="1" dirty="0" smtClean="0"/>
          </a:p>
        </p:txBody>
      </p:sp>
      <p:sp>
        <p:nvSpPr>
          <p:cNvPr id="7" name="文本框 6"/>
          <p:cNvSpPr txBox="1"/>
          <p:nvPr/>
        </p:nvSpPr>
        <p:spPr>
          <a:xfrm>
            <a:off x="4968827" y="5213943"/>
            <a:ext cx="696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OCC3OC(OCC2OC(OC(C#N)c1ccccc1)C(O)C(O)C2O)C(O)C(O)C3O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989" y="235644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58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深度</a:t>
            </a:r>
            <a:r>
              <a:rPr lang="zh-CN" altLang="en-US" sz="4800" b="1" dirty="0" smtClean="0"/>
              <a:t>学习辅助下的计算化学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基于分子描述符：</a:t>
            </a:r>
            <a:r>
              <a:rPr lang="en-US" altLang="zh-CN" sz="2400" b="1" dirty="0" smtClean="0"/>
              <a:t>QSAR</a:t>
            </a:r>
            <a:r>
              <a:rPr lang="zh-CN" altLang="en-US" sz="2400" b="1" dirty="0" smtClean="0"/>
              <a:t>建模（</a:t>
            </a:r>
            <a:r>
              <a:rPr lang="en-US" altLang="zh-CN" sz="2400" b="1" dirty="0" smtClean="0"/>
              <a:t>2012 Kaggle Merck</a:t>
            </a:r>
            <a:r>
              <a:rPr lang="zh-CN" altLang="en-US" sz="2400" b="1" dirty="0" smtClean="0"/>
              <a:t>）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基于</a:t>
            </a:r>
            <a:r>
              <a:rPr lang="en-US" altLang="zh-CN" sz="2400" b="1" dirty="0" smtClean="0"/>
              <a:t>SMILES</a:t>
            </a:r>
            <a:r>
              <a:rPr lang="zh-CN" altLang="en-US" sz="2400" b="1" dirty="0" smtClean="0"/>
              <a:t>：序列处理相关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基于结构：图神经网络</a:t>
            </a:r>
            <a:endParaRPr lang="zh-CN" altLang="en-US" sz="2400" b="1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724" y="2729132"/>
            <a:ext cx="5438262" cy="41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333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算法设计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z="2800" b="1" dirty="0" smtClean="0"/>
              <a:t>MLP&amp;</a:t>
            </a:r>
            <a:r>
              <a:rPr lang="en-US" altLang="zh-CN" sz="2800" b="1" dirty="0"/>
              <a:t>VAE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03382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神经网络模型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仅</a:t>
            </a:r>
            <a:r>
              <a:rPr lang="zh-CN" altLang="en-US" sz="2400" b="1" dirty="0" smtClean="0"/>
              <a:t>以分子描述符作为输入；离散属性</a:t>
            </a:r>
            <a:r>
              <a:rPr lang="en-US" altLang="zh-CN" sz="2400" b="1" dirty="0" smtClean="0"/>
              <a:t>one-hot</a:t>
            </a:r>
            <a:r>
              <a:rPr lang="zh-CN" altLang="en-US" sz="2400" b="1" dirty="0" smtClean="0"/>
              <a:t>编码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层与层间加以</a:t>
            </a:r>
            <a:r>
              <a:rPr lang="en-US" altLang="zh-CN" sz="2400" b="1" dirty="0" smtClean="0"/>
              <a:t>batch norm</a:t>
            </a:r>
          </a:p>
          <a:p>
            <a:r>
              <a:rPr lang="zh-CN" altLang="en-US" sz="2400" b="1" dirty="0" smtClean="0"/>
              <a:t>激活函数采用</a:t>
            </a:r>
            <a:r>
              <a:rPr lang="en-US" altLang="zh-CN" sz="2400" b="1" dirty="0" err="1" smtClean="0"/>
              <a:t>ReLu</a:t>
            </a:r>
            <a:endParaRPr lang="en-US" altLang="zh-CN" sz="2400" b="1" dirty="0" smtClean="0"/>
          </a:p>
          <a:p>
            <a:endParaRPr lang="en-US" altLang="zh-CN" sz="2400" b="1" dirty="0"/>
          </a:p>
          <a:p>
            <a:r>
              <a:rPr lang="en-US" altLang="zh-CN" sz="2400" b="1" dirty="0" smtClean="0"/>
              <a:t>ESOL</a:t>
            </a:r>
            <a:r>
              <a:rPr lang="zh-CN" altLang="en-US" sz="2400" b="1" dirty="0" smtClean="0"/>
              <a:t>数据集：（</a:t>
            </a:r>
            <a:r>
              <a:rPr lang="en-US" altLang="zh-CN" sz="2400" b="1" dirty="0" smtClean="0"/>
              <a:t>r2</a:t>
            </a:r>
            <a:r>
              <a:rPr lang="zh-CN" altLang="en-US" sz="2400" b="1" dirty="0" smtClean="0"/>
              <a:t>系数）</a:t>
            </a:r>
            <a:r>
              <a:rPr lang="en-US" altLang="zh-CN" sz="2400" b="1" dirty="0" smtClean="0"/>
              <a:t>0.87</a:t>
            </a:r>
          </a:p>
          <a:p>
            <a:endParaRPr lang="zh-CN" altLang="en-US" sz="24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3174" y="3341038"/>
            <a:ext cx="6128825" cy="3516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49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卷积网络模型</a:t>
            </a:r>
            <a:endParaRPr lang="zh-CN" altLang="en-US" sz="48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en-US" sz="2400" dirty="0" smtClean="0"/>
                  <a:t>仅以</a:t>
                </a:r>
                <a:r>
                  <a:rPr lang="en-US" altLang="zh-CN" sz="2400" dirty="0" smtClean="0"/>
                  <a:t>SMILES</a:t>
                </a:r>
                <a:r>
                  <a:rPr lang="zh-CN" altLang="en-US" sz="2400" dirty="0" smtClean="0"/>
                  <a:t>串作为输入，将其编码为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i="1" dirty="0">
                        <a:latin typeface="Cambria Math" panose="02040503050406030204" pitchFamily="18" charset="0"/>
                      </a:rPr>
                      <m:t>R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zh-CN" altLang="en-US" sz="2400" i="1" dirty="0">
                        <a:latin typeface="Cambria Math" panose="02040503050406030204" pitchFamily="18" charset="0"/>
                      </a:rPr>
                      <m:t>矩阵</m:t>
                    </m:r>
                  </m:oMath>
                </a14:m>
                <a:endParaRPr lang="en-US" altLang="zh-CN" sz="2400" dirty="0" smtClean="0"/>
              </a:p>
              <a:p>
                <a:r>
                  <a:rPr lang="zh-CN" altLang="en-US" sz="2400" dirty="0" smtClean="0"/>
                  <a:t>采用传统</a:t>
                </a:r>
                <a:r>
                  <a:rPr lang="en-US" altLang="zh-CN" sz="2400" dirty="0" smtClean="0"/>
                  <a:t>CNN</a:t>
                </a:r>
                <a:r>
                  <a:rPr lang="zh-CN" altLang="en-US" sz="2400" dirty="0" smtClean="0"/>
                  <a:t>模型提取特征</a:t>
                </a:r>
                <a:endParaRPr lang="en-US" altLang="zh-CN" sz="2400" dirty="0" smtClean="0"/>
              </a:p>
              <a:p>
                <a:endParaRPr lang="en-US" altLang="zh-CN" sz="2400" dirty="0"/>
              </a:p>
              <a:p>
                <a:r>
                  <a:rPr lang="en-US" altLang="zh-CN" sz="2400" dirty="0" smtClean="0"/>
                  <a:t>ESOL</a:t>
                </a:r>
                <a:r>
                  <a:rPr lang="zh-CN" altLang="en-US" sz="2400" dirty="0" smtClean="0"/>
                  <a:t>：</a:t>
                </a:r>
                <a:r>
                  <a:rPr lang="en-US" altLang="zh-CN" sz="2400" dirty="0" smtClean="0"/>
                  <a:t>0.78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89" t="-22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754" y="3225727"/>
            <a:ext cx="6424246" cy="363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59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113</TotalTime>
  <Words>258</Words>
  <Application>Microsoft Office PowerPoint</Application>
  <PresentationFormat>宽屏</PresentationFormat>
  <Paragraphs>52</Paragraphs>
  <Slides>17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华文楷体</vt:lpstr>
      <vt:lpstr>Cambria Math</vt:lpstr>
      <vt:lpstr>Franklin Gothic Book</vt:lpstr>
      <vt:lpstr>Crop</vt:lpstr>
      <vt:lpstr>XT5:  材料与化学信息学中的深度学习应用系统</vt:lpstr>
      <vt:lpstr>大纲</vt:lpstr>
      <vt:lpstr>背景简介</vt:lpstr>
      <vt:lpstr>计算化学</vt:lpstr>
      <vt:lpstr>深度学习辅助下的计算化学</vt:lpstr>
      <vt:lpstr>深度学习辅助下的计算化学</vt:lpstr>
      <vt:lpstr>算法设计</vt:lpstr>
      <vt:lpstr>神经网络模型</vt:lpstr>
      <vt:lpstr>卷积网络模型</vt:lpstr>
      <vt:lpstr>分子设计思路</vt:lpstr>
      <vt:lpstr>编码规约化：VAE</vt:lpstr>
      <vt:lpstr>Reparameterization trick</vt:lpstr>
      <vt:lpstr>分子设计进展</vt:lpstr>
      <vt:lpstr>系统展示</vt:lpstr>
      <vt:lpstr>系统简述</vt:lpstr>
      <vt:lpstr>系统展示</vt:lpstr>
      <vt:lpstr>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奡程</dc:creator>
  <cp:lastModifiedBy>李 奡程</cp:lastModifiedBy>
  <cp:revision>38</cp:revision>
  <dcterms:created xsi:type="dcterms:W3CDTF">2019-12-23T18:26:27Z</dcterms:created>
  <dcterms:modified xsi:type="dcterms:W3CDTF">2020-01-11T10:29:16Z</dcterms:modified>
</cp:coreProperties>
</file>

<file path=docProps/thumbnail.jpeg>
</file>